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63" r:id="rId2"/>
    <p:sldId id="289" r:id="rId3"/>
    <p:sldId id="257" r:id="rId4"/>
    <p:sldId id="291" r:id="rId5"/>
    <p:sldId id="265" r:id="rId6"/>
    <p:sldId id="266" r:id="rId7"/>
    <p:sldId id="269" r:id="rId8"/>
    <p:sldId id="278" r:id="rId9"/>
    <p:sldId id="268" r:id="rId10"/>
    <p:sldId id="272" r:id="rId11"/>
    <p:sldId id="264" r:id="rId12"/>
    <p:sldId id="273" r:id="rId13"/>
    <p:sldId id="274" r:id="rId14"/>
    <p:sldId id="288" r:id="rId15"/>
    <p:sldId id="276" r:id="rId16"/>
    <p:sldId id="281" r:id="rId17"/>
    <p:sldId id="279" r:id="rId18"/>
    <p:sldId id="258" r:id="rId19"/>
    <p:sldId id="284" r:id="rId20"/>
    <p:sldId id="259" r:id="rId21"/>
    <p:sldId id="292" r:id="rId22"/>
    <p:sldId id="260" r:id="rId23"/>
    <p:sldId id="285" r:id="rId24"/>
    <p:sldId id="261" r:id="rId25"/>
    <p:sldId id="293" r:id="rId26"/>
    <p:sldId id="26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Fjalla One" panose="02000506040000020004" pitchFamily="2" charset="0"/>
      <p:regular r:id="rId33"/>
    </p:embeddedFont>
    <p:embeddedFont>
      <p:font typeface="Font Awesome 5 Brands" panose="02000503000000000000" pitchFamily="2" charset="0"/>
      <p:regular r:id="rId34"/>
    </p:embeddedFont>
    <p:embeddedFont>
      <p:font typeface="Noto Sans" panose="020B0502040504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66"/>
            <p14:sldId id="269"/>
            <p14:sldId id="278"/>
            <p14:sldId id="268"/>
            <p14:sldId id="272"/>
            <p14:sldId id="264"/>
            <p14:sldId id="273"/>
            <p14:sldId id="274"/>
            <p14:sldId id="288"/>
            <p14:sldId id="276"/>
            <p14:sldId id="281"/>
            <p14:sldId id="279"/>
            <p14:sldId id="258"/>
            <p14:sldId id="284"/>
            <p14:sldId id="259"/>
            <p14:sldId id="292"/>
            <p14:sldId id="260"/>
            <p14:sldId id="285"/>
            <p14:sldId id="261"/>
            <p14:sldId id="29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varScale="1">
        <p:scale>
          <a:sx n="141" d="100"/>
          <a:sy n="141"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am not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a:t>Who’s using EF6/Core?</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am not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Who’s using EF6/Core?</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0613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800210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522001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118792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350232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https://docs.microsoft.com/en-us/ef/efcore-and-ef6/index</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378481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diagramQuickStyle" Target="../diagrams/quickStyle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9.png"/><Relationship Id="rId9" Type="http://schemas.microsoft.com/office/2007/relationships/diagramDrawing" Target="../diagrams/drawing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witter.com/julielerman?ref_src=twsrc%5Egoogle%7Ctwcamp%5Eserp%7Ctwgr%5Eautho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hyperlink" Target="https://github.com/aspnet/Announcements/issues/308" TargetMode="External"/><Relationship Id="rId1" Type="http://schemas.openxmlformats.org/officeDocument/2006/relationships/slideLayout" Target="../slideLayouts/slideLayout2.xml"/><Relationship Id="rId4" Type="http://schemas.openxmlformats.org/officeDocument/2006/relationships/hyperlink" Target="https://blogs.msdn.microsoft.com/dotnet/2018/05/07/net-core-3-and-support-for-windows-desktop-applications/"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Classes that define domain</a:t>
            </a:r>
          </a:p>
          <a:p>
            <a:r>
              <a:rPr lang="en-US" dirty="0"/>
              <a:t>Data Model</a:t>
            </a:r>
          </a:p>
          <a:p>
            <a:endParaRPr lang="en-US" dirty="0"/>
          </a:p>
          <a:p>
            <a:r>
              <a:rPr lang="en-US" dirty="0"/>
              <a:t>State Tracking </a:t>
            </a:r>
          </a:p>
          <a:p>
            <a:r>
              <a:rPr lang="en-US" dirty="0"/>
              <a:t>Deal with DB</a:t>
            </a:r>
          </a:p>
          <a:p>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092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6113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702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16072299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Domain/Data Model</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947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625047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116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4: </a:t>
            </a:r>
            <a:br>
              <a:rPr lang="en-US">
                <a:solidFill>
                  <a:schemeClr val="accent1"/>
                </a:solidFill>
              </a:rPr>
            </a:br>
            <a:r>
              <a:rPr lang="en-US">
                <a:solidFill>
                  <a:schemeClr val="accent1"/>
                </a:solidFill>
              </a:rPr>
              <a:t>Complex Relationships</a:t>
            </a:r>
            <a:endParaRPr lang="en-US" dirty="0">
              <a:solidFill>
                <a:schemeClr val="accent1"/>
              </a:solidFill>
            </a:endParaRP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086832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5: </a:t>
            </a:r>
            <a:br>
              <a:rPr lang="en-US" dirty="0">
                <a:solidFill>
                  <a:schemeClr val="accent1"/>
                </a:solidFill>
              </a:rPr>
            </a:br>
            <a:r>
              <a:rPr lang="en-US" dirty="0">
                <a:solidFill>
                  <a:schemeClr val="accent1"/>
                </a:solidFill>
              </a:rPr>
              <a:t>Reverse Engineering</a:t>
            </a:r>
          </a:p>
        </p:txBody>
      </p: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115054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dirty="0"/>
              <a:t>New Tooling</a:t>
            </a:r>
          </a:p>
          <a:p>
            <a:pPr lvl="1"/>
            <a:r>
              <a:rPr lang="en-US" dirty="0"/>
              <a:t>The Basics</a:t>
            </a:r>
          </a:p>
          <a:p>
            <a:pPr lvl="1"/>
            <a:r>
              <a:rPr lang="en-US" dirty="0"/>
              <a:t>Migrations</a:t>
            </a:r>
          </a:p>
          <a:p>
            <a:pPr lvl="1"/>
            <a:r>
              <a:rPr lang="en-US" dirty="0"/>
              <a:t>Complex Relationships</a:t>
            </a:r>
          </a:p>
          <a:p>
            <a:pPr lvl="1"/>
            <a:r>
              <a:rPr lang="en-US" dirty="0"/>
              <a:t>Reverse Engineering</a:t>
            </a:r>
          </a:p>
        </p:txBody>
      </p:sp>
    </p:spTree>
    <p:extLst>
      <p:ext uri="{BB962C8B-B14F-4D97-AF65-F5344CB8AC3E}">
        <p14:creationId xmlns:p14="http://schemas.microsoft.com/office/powerpoint/2010/main" val="359599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59045489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365125"/>
            <a:ext cx="10515600" cy="1325563"/>
          </a:xfrm>
        </p:spPr>
        <p:txBody>
          <a:bodyPr/>
          <a:lstStyle/>
          <a:p>
            <a:r>
              <a:rPr lang="en-US"/>
              <a:t>History: Entity Framework Core v1 – v2.1</a:t>
            </a:r>
            <a:endParaRPr lang="en-US" dirty="0"/>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838200" y="1825625"/>
            <a:ext cx="10515600" cy="4351338"/>
          </a:xfrm>
        </p:spPr>
        <p:txBody>
          <a:bodyPr>
            <a:normAutofit fontScale="70000" lnSpcReduction="20000"/>
          </a:bodyPr>
          <a:lstStyle/>
          <a:p>
            <a:r>
              <a:rPr lang="en-US"/>
              <a:t>V1 (June ’16)</a:t>
            </a:r>
          </a:p>
          <a:p>
            <a:r>
              <a:rPr lang="en-US"/>
              <a:t>V2 (Aug ‘17)</a:t>
            </a:r>
          </a:p>
          <a:p>
            <a:pPr lvl="1"/>
            <a:r>
              <a:rPr lang="en-US"/>
              <a:t>Queries</a:t>
            </a:r>
          </a:p>
          <a:p>
            <a:pPr lvl="2"/>
            <a:r>
              <a:rPr lang="en-US"/>
              <a:t>LINQ Queries translation is better</a:t>
            </a:r>
          </a:p>
          <a:p>
            <a:pPr lvl="2"/>
            <a:r>
              <a:rPr lang="en-US"/>
              <a:t>Global Query Filters</a:t>
            </a:r>
          </a:p>
          <a:p>
            <a:pPr lvl="2"/>
            <a:r>
              <a:rPr lang="en-US"/>
              <a:t>Explicitly Compiled Queries</a:t>
            </a:r>
          </a:p>
          <a:p>
            <a:pPr lvl="1"/>
            <a:r>
              <a:rPr lang="en-US"/>
              <a:t>Mapping</a:t>
            </a:r>
          </a:p>
          <a:p>
            <a:pPr lvl="2"/>
            <a:r>
              <a:rPr lang="en-US"/>
              <a:t>Value Object </a:t>
            </a:r>
          </a:p>
          <a:p>
            <a:pPr lvl="2"/>
            <a:r>
              <a:rPr lang="en-US"/>
              <a:t>Table Splitting (1 Entity : Multiple Tables</a:t>
            </a:r>
          </a:p>
          <a:p>
            <a:pPr lvl="1"/>
            <a:r>
              <a:rPr lang="en-US"/>
              <a:t>Other</a:t>
            </a:r>
          </a:p>
          <a:p>
            <a:pPr lvl="2"/>
            <a:r>
              <a:rPr lang="en-US"/>
              <a:t>String interpolation in raw SQL</a:t>
            </a:r>
          </a:p>
          <a:p>
            <a:pPr lvl="2"/>
            <a:r>
              <a:rPr lang="en-US"/>
              <a:t>Better logging</a:t>
            </a:r>
          </a:p>
          <a:p>
            <a:r>
              <a:rPr lang="en-US"/>
              <a:t>V2.1 (May ‘18)</a:t>
            </a:r>
          </a:p>
          <a:p>
            <a:pPr lvl="1"/>
            <a:r>
              <a:rPr lang="en-US"/>
              <a:t>Group By</a:t>
            </a:r>
          </a:p>
          <a:p>
            <a:pPr lvl="1"/>
            <a:r>
              <a:rPr lang="en-US"/>
              <a:t>Lazy Loading</a:t>
            </a:r>
          </a:p>
          <a:p>
            <a:pPr lvl="1"/>
            <a:r>
              <a:rPr lang="en-US"/>
              <a:t>Update (Code) from DB</a:t>
            </a:r>
          </a:p>
          <a:p>
            <a:pPr lvl="1"/>
            <a:r>
              <a:rPr lang="en-US"/>
              <a:t>Oracle* / Cosmos DB Provider*</a:t>
            </a:r>
          </a:p>
          <a:p>
            <a:endParaRPr lang="en-US" dirty="0"/>
          </a:p>
        </p:txBody>
      </p:sp>
    </p:spTree>
    <p:extLst>
      <p:ext uri="{BB962C8B-B14F-4D97-AF65-F5344CB8AC3E}">
        <p14:creationId xmlns:p14="http://schemas.microsoft.com/office/powerpoint/2010/main" val="393057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Roadmap: Entity Framework Core v2.2 &amp; v3</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2400"/>
              <a:t>EF Core v2.2 will be next minor version</a:t>
            </a:r>
          </a:p>
          <a:p>
            <a:pPr lvl="1"/>
            <a:r>
              <a:rPr lang="en-US">
                <a:hlinkClick r:id="rId2"/>
              </a:rPr>
              <a:t>small release</a:t>
            </a:r>
            <a:endParaRPr lang="en-US"/>
          </a:p>
          <a:p>
            <a:pPr lvl="1"/>
            <a:r>
              <a:rPr lang="en-US"/>
              <a:t>before end of year 2018 (currently preview)</a:t>
            </a:r>
          </a:p>
          <a:p>
            <a:r>
              <a:rPr lang="en-US" sz="2400"/>
              <a:t>EF Core v3 will be the next major version </a:t>
            </a:r>
          </a:p>
          <a:p>
            <a:pPr lvl="1"/>
            <a:r>
              <a:rPr lang="en-US"/>
              <a:t>Synchronized with </a:t>
            </a:r>
            <a:r>
              <a:rPr lang="en-US">
                <a:hlinkClick r:id="rId3"/>
              </a:rPr>
              <a:t>.Net</a:t>
            </a:r>
            <a:r>
              <a:rPr lang="en-US">
                <a:hlinkClick r:id="rId3"/>
              </a:rPr>
              <a:t> Core </a:t>
            </a:r>
            <a:r>
              <a:rPr lang="en-US"/>
              <a:t>and ASP.Net Core </a:t>
            </a:r>
            <a:r>
              <a:rPr lang="en-US">
                <a:hlinkClick r:id="rId4"/>
              </a:rPr>
              <a:t>schedule</a:t>
            </a:r>
            <a:endParaRPr lang="en-US"/>
          </a:p>
          <a:p>
            <a:pPr lvl="1"/>
            <a:r>
              <a:rPr lang="en-US"/>
              <a:t>Expected Q1 – Q2 2019</a:t>
            </a:r>
            <a:endParaRPr lang="en-US" dirty="0"/>
          </a:p>
        </p:txBody>
      </p:sp>
    </p:spTree>
    <p:extLst>
      <p:ext uri="{BB962C8B-B14F-4D97-AF65-F5344CB8AC3E}">
        <p14:creationId xmlns:p14="http://schemas.microsoft.com/office/powerpoint/2010/main" val="374000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19915487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TotalTime>
  <Words>902</Words>
  <Application>Microsoft Office PowerPoint</Application>
  <PresentationFormat>Widescreen</PresentationFormat>
  <Paragraphs>223</Paragraphs>
  <Slides>26</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Font Awesome 5 Brands</vt:lpstr>
      <vt:lpstr>Calibri</vt:lpstr>
      <vt:lpstr>Fjalla One</vt:lpstr>
      <vt:lpstr>Arial</vt:lpstr>
      <vt:lpstr>Noto Sans</vt:lpstr>
      <vt:lpstr>Office Theme</vt:lpstr>
      <vt:lpstr>Daniel Segan</vt:lpstr>
      <vt:lpstr>About me</vt:lpstr>
      <vt:lpstr>Overview</vt:lpstr>
      <vt:lpstr>Questions</vt:lpstr>
      <vt:lpstr>History: Entity Framework v1 – v6</vt:lpstr>
      <vt:lpstr>EF Core</vt:lpstr>
      <vt:lpstr>History: Entity Framework Core v1 – v2.1</vt:lpstr>
      <vt:lpstr>Roadmap: Entity Framework Core v2.2 &amp; v3</vt:lpstr>
      <vt:lpstr>EF6 vs. EF Core</vt:lpstr>
      <vt:lpstr>EF Core DB Support</vt:lpstr>
      <vt:lpstr>Some EF Core Alternatives…</vt:lpstr>
      <vt:lpstr>EF Core Concepts </vt:lpstr>
      <vt:lpstr>EF Core Concepts </vt:lpstr>
      <vt:lpstr>EF Core Concepts </vt:lpstr>
      <vt:lpstr>EF Core Tooling: CLI / VS Code</vt:lpstr>
      <vt:lpstr>EF Core Tooling: Visual Studio</vt:lpstr>
      <vt:lpstr>EF Core Tooling: VS Code</vt:lpstr>
      <vt:lpstr>Demo 1: Tooling</vt:lpstr>
      <vt:lpstr>EF Core Tooling: CLI / VS Code</vt:lpstr>
      <vt:lpstr>Demo 2:  Basics</vt:lpstr>
      <vt:lpstr>EF Core Tooling: CLI / VS Code</vt:lpstr>
      <vt:lpstr>Demo 3:  Migrations</vt:lpstr>
      <vt:lpstr>EF Core Tooling: CLI / VS Code</vt:lpstr>
      <vt:lpstr>Demo 4:  Complex Relationships</vt:lpstr>
      <vt:lpstr>Demo 5:  Reverse Engineering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1</cp:revision>
  <dcterms:created xsi:type="dcterms:W3CDTF">2018-10-15T02:57:27Z</dcterms:created>
  <dcterms:modified xsi:type="dcterms:W3CDTF">2018-10-15T02:59:06Z</dcterms:modified>
</cp:coreProperties>
</file>